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strument Sans Medium" panose="020B0604020202020204" charset="0"/>
      <p:regular r:id="rId11"/>
    </p:embeddedFont>
    <p:embeddedFont>
      <p:font typeface="Open Sans" panose="020B0606030504020204" pitchFamily="34" charset="0"/>
      <p:regular r:id="rId12"/>
      <p:bold r:id="rId13"/>
    </p:embeddedFont>
    <p:embeddedFont>
      <p:font typeface="Open Sans Bold" panose="020B0806030504020204" pitchFamily="34" charset="0"/>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288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9753"/>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Personalized AI Career Mentor &amp; Text Redundancy Detector</a:t>
            </a:r>
            <a:endParaRPr lang="en-US" sz="4450" dirty="0"/>
          </a:p>
        </p:txBody>
      </p:sp>
      <p:sp>
        <p:nvSpPr>
          <p:cNvPr id="4" name="Text 1"/>
          <p:cNvSpPr/>
          <p:nvPr/>
        </p:nvSpPr>
        <p:spPr>
          <a:xfrm>
            <a:off x="6280190" y="4296251"/>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This project develops an AI system for career guidance and text analysis. It helps students, job seekers, content creators, and businesses. Using NLP and ML, it improves career outcomes and content quality.</a:t>
            </a:r>
            <a:endParaRPr lang="en-US" sz="1750" dirty="0"/>
          </a:p>
        </p:txBody>
      </p:sp>
      <p:sp>
        <p:nvSpPr>
          <p:cNvPr id="5" name="Shape 2"/>
          <p:cNvSpPr/>
          <p:nvPr/>
        </p:nvSpPr>
        <p:spPr>
          <a:xfrm>
            <a:off x="6280190" y="6019919"/>
            <a:ext cx="362903" cy="362903"/>
          </a:xfrm>
          <a:prstGeom prst="roundRect">
            <a:avLst>
              <a:gd name="adj" fmla="val 25194296"/>
            </a:avLst>
          </a:prstGeom>
          <a:solidFill>
            <a:srgbClr val="A48FBD"/>
          </a:solidFill>
          <a:ln w="7620">
            <a:solidFill>
              <a:srgbClr val="FFFFFF"/>
            </a:solidFill>
            <a:prstDash val="solid"/>
          </a:ln>
        </p:spPr>
        <p:txBody>
          <a:bodyPr/>
          <a:lstStyle/>
          <a:p>
            <a:endParaRPr lang="en-IN"/>
          </a:p>
        </p:txBody>
      </p:sp>
      <p:sp>
        <p:nvSpPr>
          <p:cNvPr id="6" name="Text 3"/>
          <p:cNvSpPr/>
          <p:nvPr/>
        </p:nvSpPr>
        <p:spPr>
          <a:xfrm>
            <a:off x="6397347" y="6152555"/>
            <a:ext cx="128468"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Open Sans Medium" pitchFamily="34" charset="0"/>
                <a:ea typeface="Open Sans Medium" pitchFamily="34" charset="-122"/>
                <a:cs typeface="Open Sans Medium" pitchFamily="34" charset="-120"/>
              </a:rPr>
              <a:t>SN</a:t>
            </a:r>
            <a:endParaRPr lang="en-US" sz="750" dirty="0"/>
          </a:p>
        </p:txBody>
      </p:sp>
      <p:sp>
        <p:nvSpPr>
          <p:cNvPr id="7" name="Text 4"/>
          <p:cNvSpPr/>
          <p:nvPr/>
        </p:nvSpPr>
        <p:spPr>
          <a:xfrm>
            <a:off x="6756440" y="6003012"/>
            <a:ext cx="3164562" cy="396835"/>
          </a:xfrm>
          <a:prstGeom prst="rect">
            <a:avLst/>
          </a:prstGeom>
          <a:noFill/>
          <a:ln/>
        </p:spPr>
        <p:txBody>
          <a:bodyPr wrap="none" lIns="0" tIns="0" rIns="0" bIns="0" rtlCol="0" anchor="t"/>
          <a:lstStyle/>
          <a:p>
            <a:pPr marL="0" indent="0" algn="l">
              <a:lnSpc>
                <a:spcPts val="3100"/>
              </a:lnSpc>
              <a:buNone/>
            </a:pPr>
            <a:r>
              <a:rPr lang="en-US" sz="2200" b="1" dirty="0">
                <a:solidFill>
                  <a:srgbClr val="BFBFBF"/>
                </a:solidFill>
                <a:latin typeface="Open Sans Bold" pitchFamily="34" charset="0"/>
                <a:ea typeface="Open Sans Bold" pitchFamily="34" charset="-122"/>
                <a:cs typeface="Open Sans Bold" pitchFamily="34" charset="-120"/>
              </a:rPr>
              <a:t>By HEMA SUNDHAR AND TEAM</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6734" y="780693"/>
            <a:ext cx="7603331" cy="1375648"/>
          </a:xfrm>
          <a:prstGeom prst="rect">
            <a:avLst/>
          </a:prstGeom>
          <a:noFill/>
          <a:ln/>
        </p:spPr>
        <p:txBody>
          <a:bodyPr wrap="square" lIns="0" tIns="0" rIns="0" bIns="0" rtlCol="0" anchor="t"/>
          <a:lstStyle/>
          <a:p>
            <a:pPr marL="0" indent="0" algn="l">
              <a:lnSpc>
                <a:spcPts val="5400"/>
              </a:lnSpc>
              <a:buNone/>
            </a:pPr>
            <a:r>
              <a:rPr lang="en-US" sz="4300" dirty="0">
                <a:solidFill>
                  <a:srgbClr val="FEFEFE"/>
                </a:solidFill>
                <a:latin typeface="Instrument Sans Medium" pitchFamily="34" charset="0"/>
                <a:ea typeface="Instrument Sans Medium" pitchFamily="34" charset="-122"/>
                <a:cs typeface="Instrument Sans Medium" pitchFamily="34" charset="-120"/>
              </a:rPr>
              <a:t>AI Career Mentor: Personalized Guidance</a:t>
            </a:r>
            <a:endParaRPr lang="en-US" sz="4300" dirty="0"/>
          </a:p>
        </p:txBody>
      </p:sp>
      <p:sp>
        <p:nvSpPr>
          <p:cNvPr id="4" name="Shape 1"/>
          <p:cNvSpPr/>
          <p:nvPr/>
        </p:nvSpPr>
        <p:spPr>
          <a:xfrm>
            <a:off x="6256734" y="2733913"/>
            <a:ext cx="495181" cy="495181"/>
          </a:xfrm>
          <a:prstGeom prst="roundRect">
            <a:avLst>
              <a:gd name="adj" fmla="val 6667"/>
            </a:avLst>
          </a:prstGeom>
          <a:solidFill>
            <a:srgbClr val="3E3E3E"/>
          </a:solidFill>
          <a:ln/>
        </p:spPr>
        <p:txBody>
          <a:bodyPr/>
          <a:lstStyle/>
          <a:p>
            <a:endParaRPr lang="en-IN"/>
          </a:p>
        </p:txBody>
      </p:sp>
      <p:sp>
        <p:nvSpPr>
          <p:cNvPr id="5" name="Text 2"/>
          <p:cNvSpPr/>
          <p:nvPr/>
        </p:nvSpPr>
        <p:spPr>
          <a:xfrm>
            <a:off x="6339245" y="2775109"/>
            <a:ext cx="330041" cy="412671"/>
          </a:xfrm>
          <a:prstGeom prst="rect">
            <a:avLst/>
          </a:prstGeom>
          <a:noFill/>
          <a:ln/>
        </p:spPr>
        <p:txBody>
          <a:bodyPr wrap="none" lIns="0" tIns="0" rIns="0" bIns="0" rtlCol="0" anchor="t"/>
          <a:lstStyle/>
          <a:p>
            <a:pPr marL="0" indent="0" algn="ctr">
              <a:lnSpc>
                <a:spcPts val="2550"/>
              </a:lnSpc>
              <a:buNone/>
            </a:pPr>
            <a:r>
              <a:rPr lang="en-US" sz="2550" dirty="0">
                <a:solidFill>
                  <a:srgbClr val="BFBFBF"/>
                </a:solidFill>
                <a:latin typeface="Instrument Sans Medium" pitchFamily="34" charset="0"/>
                <a:ea typeface="Instrument Sans Medium" pitchFamily="34" charset="-122"/>
                <a:cs typeface="Instrument Sans Medium" pitchFamily="34" charset="-120"/>
              </a:rPr>
              <a:t>1</a:t>
            </a:r>
            <a:endParaRPr lang="en-US" sz="2550" dirty="0"/>
          </a:p>
        </p:txBody>
      </p:sp>
      <p:sp>
        <p:nvSpPr>
          <p:cNvPr id="6" name="Text 3"/>
          <p:cNvSpPr/>
          <p:nvPr/>
        </p:nvSpPr>
        <p:spPr>
          <a:xfrm>
            <a:off x="6971943" y="2733913"/>
            <a:ext cx="2751177" cy="343853"/>
          </a:xfrm>
          <a:prstGeom prst="rect">
            <a:avLst/>
          </a:prstGeom>
          <a:noFill/>
          <a:ln/>
        </p:spPr>
        <p:txBody>
          <a:bodyPr wrap="none" lIns="0" tIns="0" rIns="0" bIns="0" rtlCol="0" anchor="t"/>
          <a:lstStyle/>
          <a:p>
            <a:pPr marL="0" indent="0" algn="l">
              <a:lnSpc>
                <a:spcPts val="270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Tailored Advice</a:t>
            </a:r>
            <a:endParaRPr lang="en-US" sz="2150" dirty="0"/>
          </a:p>
        </p:txBody>
      </p:sp>
      <p:sp>
        <p:nvSpPr>
          <p:cNvPr id="7" name="Text 4"/>
          <p:cNvSpPr/>
          <p:nvPr/>
        </p:nvSpPr>
        <p:spPr>
          <a:xfrm>
            <a:off x="6971943" y="3209806"/>
            <a:ext cx="6888123" cy="352187"/>
          </a:xfrm>
          <a:prstGeom prst="rect">
            <a:avLst/>
          </a:prstGeom>
          <a:noFill/>
          <a:ln/>
        </p:spPr>
        <p:txBody>
          <a:bodyPr wrap="none" lIns="0" tIns="0" rIns="0" bIns="0" rtlCol="0" anchor="t"/>
          <a:lstStyle/>
          <a:p>
            <a:pPr marL="0" indent="0" algn="l">
              <a:lnSpc>
                <a:spcPts val="2750"/>
              </a:lnSpc>
              <a:buNone/>
            </a:pPr>
            <a:r>
              <a:rPr lang="en-US" sz="1700" dirty="0">
                <a:solidFill>
                  <a:srgbClr val="BFBFBF"/>
                </a:solidFill>
                <a:latin typeface="Open Sans" pitchFamily="34" charset="0"/>
                <a:ea typeface="Open Sans" pitchFamily="34" charset="-122"/>
                <a:cs typeface="Open Sans" pitchFamily="34" charset="-120"/>
              </a:rPr>
              <a:t>Provides career advice based on skills, interests, and goals.</a:t>
            </a:r>
            <a:endParaRPr lang="en-US" sz="1700" dirty="0"/>
          </a:p>
        </p:txBody>
      </p:sp>
      <p:sp>
        <p:nvSpPr>
          <p:cNvPr id="8" name="Shape 5"/>
          <p:cNvSpPr/>
          <p:nvPr/>
        </p:nvSpPr>
        <p:spPr>
          <a:xfrm>
            <a:off x="6256734" y="4029551"/>
            <a:ext cx="495181" cy="495181"/>
          </a:xfrm>
          <a:prstGeom prst="roundRect">
            <a:avLst>
              <a:gd name="adj" fmla="val 6667"/>
            </a:avLst>
          </a:prstGeom>
          <a:solidFill>
            <a:srgbClr val="3E3E3E"/>
          </a:solidFill>
          <a:ln/>
        </p:spPr>
        <p:txBody>
          <a:bodyPr/>
          <a:lstStyle/>
          <a:p>
            <a:endParaRPr lang="en-IN"/>
          </a:p>
        </p:txBody>
      </p:sp>
      <p:sp>
        <p:nvSpPr>
          <p:cNvPr id="9" name="Text 6"/>
          <p:cNvSpPr/>
          <p:nvPr/>
        </p:nvSpPr>
        <p:spPr>
          <a:xfrm>
            <a:off x="6339245" y="4070747"/>
            <a:ext cx="330041" cy="412671"/>
          </a:xfrm>
          <a:prstGeom prst="rect">
            <a:avLst/>
          </a:prstGeom>
          <a:noFill/>
          <a:ln/>
        </p:spPr>
        <p:txBody>
          <a:bodyPr wrap="none" lIns="0" tIns="0" rIns="0" bIns="0" rtlCol="0" anchor="t"/>
          <a:lstStyle/>
          <a:p>
            <a:pPr marL="0" indent="0" algn="ctr">
              <a:lnSpc>
                <a:spcPts val="2550"/>
              </a:lnSpc>
              <a:buNone/>
            </a:pPr>
            <a:r>
              <a:rPr lang="en-US" sz="2550" dirty="0">
                <a:solidFill>
                  <a:srgbClr val="BFBFBF"/>
                </a:solidFill>
                <a:latin typeface="Instrument Sans Medium" pitchFamily="34" charset="0"/>
                <a:ea typeface="Instrument Sans Medium" pitchFamily="34" charset="-122"/>
                <a:cs typeface="Instrument Sans Medium" pitchFamily="34" charset="-120"/>
              </a:rPr>
              <a:t>2</a:t>
            </a:r>
            <a:endParaRPr lang="en-US" sz="2550" dirty="0"/>
          </a:p>
        </p:txBody>
      </p:sp>
      <p:sp>
        <p:nvSpPr>
          <p:cNvPr id="10" name="Text 7"/>
          <p:cNvSpPr/>
          <p:nvPr/>
        </p:nvSpPr>
        <p:spPr>
          <a:xfrm>
            <a:off x="6971943" y="4029551"/>
            <a:ext cx="2751177" cy="343853"/>
          </a:xfrm>
          <a:prstGeom prst="rect">
            <a:avLst/>
          </a:prstGeom>
          <a:noFill/>
          <a:ln/>
        </p:spPr>
        <p:txBody>
          <a:bodyPr wrap="none" lIns="0" tIns="0" rIns="0" bIns="0" rtlCol="0" anchor="t"/>
          <a:lstStyle/>
          <a:p>
            <a:pPr marL="0" indent="0" algn="l">
              <a:lnSpc>
                <a:spcPts val="270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Skill Gap Analysis</a:t>
            </a:r>
            <a:endParaRPr lang="en-US" sz="2150" dirty="0"/>
          </a:p>
        </p:txBody>
      </p:sp>
      <p:sp>
        <p:nvSpPr>
          <p:cNvPr id="11" name="Text 8"/>
          <p:cNvSpPr/>
          <p:nvPr/>
        </p:nvSpPr>
        <p:spPr>
          <a:xfrm>
            <a:off x="6971943" y="4505444"/>
            <a:ext cx="6888123" cy="352187"/>
          </a:xfrm>
          <a:prstGeom prst="rect">
            <a:avLst/>
          </a:prstGeom>
          <a:noFill/>
          <a:ln/>
        </p:spPr>
        <p:txBody>
          <a:bodyPr wrap="none" lIns="0" tIns="0" rIns="0" bIns="0" rtlCol="0" anchor="t"/>
          <a:lstStyle/>
          <a:p>
            <a:pPr marL="0" indent="0" algn="l">
              <a:lnSpc>
                <a:spcPts val="2750"/>
              </a:lnSpc>
              <a:buNone/>
            </a:pPr>
            <a:r>
              <a:rPr lang="en-US" sz="1700" dirty="0">
                <a:solidFill>
                  <a:srgbClr val="BFBFBF"/>
                </a:solidFill>
                <a:latin typeface="Open Sans" pitchFamily="34" charset="0"/>
                <a:ea typeface="Open Sans" pitchFamily="34" charset="-122"/>
                <a:cs typeface="Open Sans" pitchFamily="34" charset="-120"/>
              </a:rPr>
              <a:t>Identifies missing skills for target roles.</a:t>
            </a:r>
            <a:endParaRPr lang="en-US" sz="1700" dirty="0"/>
          </a:p>
        </p:txBody>
      </p:sp>
      <p:sp>
        <p:nvSpPr>
          <p:cNvPr id="12" name="Shape 9"/>
          <p:cNvSpPr/>
          <p:nvPr/>
        </p:nvSpPr>
        <p:spPr>
          <a:xfrm>
            <a:off x="6256734" y="5325189"/>
            <a:ext cx="495181" cy="495181"/>
          </a:xfrm>
          <a:prstGeom prst="roundRect">
            <a:avLst>
              <a:gd name="adj" fmla="val 6667"/>
            </a:avLst>
          </a:prstGeom>
          <a:solidFill>
            <a:srgbClr val="3E3E3E"/>
          </a:solidFill>
          <a:ln/>
        </p:spPr>
        <p:txBody>
          <a:bodyPr/>
          <a:lstStyle/>
          <a:p>
            <a:endParaRPr lang="en-IN"/>
          </a:p>
        </p:txBody>
      </p:sp>
      <p:sp>
        <p:nvSpPr>
          <p:cNvPr id="13" name="Text 10"/>
          <p:cNvSpPr/>
          <p:nvPr/>
        </p:nvSpPr>
        <p:spPr>
          <a:xfrm>
            <a:off x="6339245" y="5366385"/>
            <a:ext cx="330041" cy="412671"/>
          </a:xfrm>
          <a:prstGeom prst="rect">
            <a:avLst/>
          </a:prstGeom>
          <a:noFill/>
          <a:ln/>
        </p:spPr>
        <p:txBody>
          <a:bodyPr wrap="none" lIns="0" tIns="0" rIns="0" bIns="0" rtlCol="0" anchor="t"/>
          <a:lstStyle/>
          <a:p>
            <a:pPr marL="0" indent="0" algn="ctr">
              <a:lnSpc>
                <a:spcPts val="2550"/>
              </a:lnSpc>
              <a:buNone/>
            </a:pPr>
            <a:r>
              <a:rPr lang="en-US" sz="2550" dirty="0">
                <a:solidFill>
                  <a:srgbClr val="BFBFBF"/>
                </a:solidFill>
                <a:latin typeface="Instrument Sans Medium" pitchFamily="34" charset="0"/>
                <a:ea typeface="Instrument Sans Medium" pitchFamily="34" charset="-122"/>
                <a:cs typeface="Instrument Sans Medium" pitchFamily="34" charset="-120"/>
              </a:rPr>
              <a:t>3</a:t>
            </a:r>
            <a:endParaRPr lang="en-US" sz="2550" dirty="0"/>
          </a:p>
        </p:txBody>
      </p:sp>
      <p:sp>
        <p:nvSpPr>
          <p:cNvPr id="14" name="Text 11"/>
          <p:cNvSpPr/>
          <p:nvPr/>
        </p:nvSpPr>
        <p:spPr>
          <a:xfrm>
            <a:off x="6971943" y="5325189"/>
            <a:ext cx="2822972" cy="343853"/>
          </a:xfrm>
          <a:prstGeom prst="rect">
            <a:avLst/>
          </a:prstGeom>
          <a:noFill/>
          <a:ln/>
        </p:spPr>
        <p:txBody>
          <a:bodyPr wrap="none" lIns="0" tIns="0" rIns="0" bIns="0" rtlCol="0" anchor="t"/>
          <a:lstStyle/>
          <a:p>
            <a:pPr marL="0" indent="0" algn="l">
              <a:lnSpc>
                <a:spcPts val="270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Personalized Learning</a:t>
            </a:r>
            <a:endParaRPr lang="en-US" sz="2150" dirty="0"/>
          </a:p>
        </p:txBody>
      </p:sp>
      <p:sp>
        <p:nvSpPr>
          <p:cNvPr id="15" name="Text 12"/>
          <p:cNvSpPr/>
          <p:nvPr/>
        </p:nvSpPr>
        <p:spPr>
          <a:xfrm>
            <a:off x="6971943" y="5801082"/>
            <a:ext cx="6888123" cy="352187"/>
          </a:xfrm>
          <a:prstGeom prst="rect">
            <a:avLst/>
          </a:prstGeom>
          <a:noFill/>
          <a:ln/>
        </p:spPr>
        <p:txBody>
          <a:bodyPr wrap="none" lIns="0" tIns="0" rIns="0" bIns="0" rtlCol="0" anchor="t"/>
          <a:lstStyle/>
          <a:p>
            <a:pPr marL="0" indent="0" algn="l">
              <a:lnSpc>
                <a:spcPts val="2750"/>
              </a:lnSpc>
              <a:buNone/>
            </a:pPr>
            <a:r>
              <a:rPr lang="en-US" sz="1700" dirty="0">
                <a:solidFill>
                  <a:srgbClr val="BFBFBF"/>
                </a:solidFill>
                <a:latin typeface="Open Sans" pitchFamily="34" charset="0"/>
                <a:ea typeface="Open Sans" pitchFamily="34" charset="-122"/>
                <a:cs typeface="Open Sans" pitchFamily="34" charset="-120"/>
              </a:rPr>
              <a:t>Recommends relevant courses and resources.</a:t>
            </a:r>
            <a:endParaRPr lang="en-US" sz="1700" dirty="0"/>
          </a:p>
        </p:txBody>
      </p:sp>
      <p:sp>
        <p:nvSpPr>
          <p:cNvPr id="16" name="Shape 13"/>
          <p:cNvSpPr/>
          <p:nvPr/>
        </p:nvSpPr>
        <p:spPr>
          <a:xfrm>
            <a:off x="6256734" y="6620828"/>
            <a:ext cx="495181" cy="495181"/>
          </a:xfrm>
          <a:prstGeom prst="roundRect">
            <a:avLst>
              <a:gd name="adj" fmla="val 6667"/>
            </a:avLst>
          </a:prstGeom>
          <a:solidFill>
            <a:srgbClr val="3E3E3E"/>
          </a:solidFill>
          <a:ln/>
        </p:spPr>
        <p:txBody>
          <a:bodyPr/>
          <a:lstStyle/>
          <a:p>
            <a:endParaRPr lang="en-IN"/>
          </a:p>
        </p:txBody>
      </p:sp>
      <p:sp>
        <p:nvSpPr>
          <p:cNvPr id="17" name="Text 14"/>
          <p:cNvSpPr/>
          <p:nvPr/>
        </p:nvSpPr>
        <p:spPr>
          <a:xfrm>
            <a:off x="6339245" y="6662023"/>
            <a:ext cx="330041" cy="412671"/>
          </a:xfrm>
          <a:prstGeom prst="rect">
            <a:avLst/>
          </a:prstGeom>
          <a:noFill/>
          <a:ln/>
        </p:spPr>
        <p:txBody>
          <a:bodyPr wrap="none" lIns="0" tIns="0" rIns="0" bIns="0" rtlCol="0" anchor="t"/>
          <a:lstStyle/>
          <a:p>
            <a:pPr marL="0" indent="0" algn="ctr">
              <a:lnSpc>
                <a:spcPts val="2550"/>
              </a:lnSpc>
              <a:buNone/>
            </a:pPr>
            <a:r>
              <a:rPr lang="en-US" sz="2550" dirty="0">
                <a:solidFill>
                  <a:srgbClr val="BFBFBF"/>
                </a:solidFill>
                <a:latin typeface="Instrument Sans Medium" pitchFamily="34" charset="0"/>
                <a:ea typeface="Instrument Sans Medium" pitchFamily="34" charset="-122"/>
                <a:cs typeface="Instrument Sans Medium" pitchFamily="34" charset="-120"/>
              </a:rPr>
              <a:t>4</a:t>
            </a:r>
            <a:endParaRPr lang="en-US" sz="2550" dirty="0"/>
          </a:p>
        </p:txBody>
      </p:sp>
      <p:sp>
        <p:nvSpPr>
          <p:cNvPr id="18" name="Text 15"/>
          <p:cNvSpPr/>
          <p:nvPr/>
        </p:nvSpPr>
        <p:spPr>
          <a:xfrm>
            <a:off x="6971943" y="6620828"/>
            <a:ext cx="2758083" cy="343853"/>
          </a:xfrm>
          <a:prstGeom prst="rect">
            <a:avLst/>
          </a:prstGeom>
          <a:noFill/>
          <a:ln/>
        </p:spPr>
        <p:txBody>
          <a:bodyPr wrap="none" lIns="0" tIns="0" rIns="0" bIns="0" rtlCol="0" anchor="t"/>
          <a:lstStyle/>
          <a:p>
            <a:pPr marL="0" indent="0" algn="l">
              <a:lnSpc>
                <a:spcPts val="270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Resume Optimization</a:t>
            </a:r>
            <a:endParaRPr lang="en-US" sz="2150" dirty="0"/>
          </a:p>
        </p:txBody>
      </p:sp>
      <p:sp>
        <p:nvSpPr>
          <p:cNvPr id="19" name="Text 16"/>
          <p:cNvSpPr/>
          <p:nvPr/>
        </p:nvSpPr>
        <p:spPr>
          <a:xfrm>
            <a:off x="6971943" y="7096720"/>
            <a:ext cx="6888123" cy="352187"/>
          </a:xfrm>
          <a:prstGeom prst="rect">
            <a:avLst/>
          </a:prstGeom>
          <a:noFill/>
          <a:ln/>
        </p:spPr>
        <p:txBody>
          <a:bodyPr wrap="none" lIns="0" tIns="0" rIns="0" bIns="0" rtlCol="0" anchor="t"/>
          <a:lstStyle/>
          <a:p>
            <a:pPr marL="0" indent="0" algn="l">
              <a:lnSpc>
                <a:spcPts val="2750"/>
              </a:lnSpc>
              <a:buNone/>
            </a:pPr>
            <a:r>
              <a:rPr lang="en-US" sz="1700" dirty="0">
                <a:solidFill>
                  <a:srgbClr val="BFBFBF"/>
                </a:solidFill>
                <a:latin typeface="Open Sans" pitchFamily="34" charset="0"/>
                <a:ea typeface="Open Sans" pitchFamily="34" charset="-122"/>
                <a:cs typeface="Open Sans" pitchFamily="34" charset="-120"/>
              </a:rPr>
              <a:t>Suggests improvements for better matching with job descriptions.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9080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AI Career Mentor: Algorithms</a:t>
            </a:r>
            <a:endParaRPr lang="en-US" sz="4450" dirty="0"/>
          </a:p>
        </p:txBody>
      </p:sp>
      <p:pic>
        <p:nvPicPr>
          <p:cNvPr id="4" name="Image 1" descr="preencoded.png"/>
          <p:cNvPicPr>
            <a:picLocks noChangeAspect="1"/>
          </p:cNvPicPr>
          <p:nvPr/>
        </p:nvPicPr>
        <p:blipFill>
          <a:blip r:embed="rId4"/>
          <a:stretch>
            <a:fillRect/>
          </a:stretch>
        </p:blipFill>
        <p:spPr>
          <a:xfrm>
            <a:off x="793790" y="3448526"/>
            <a:ext cx="566976" cy="566976"/>
          </a:xfrm>
          <a:prstGeom prst="rect">
            <a:avLst/>
          </a:prstGeom>
        </p:spPr>
      </p:pic>
      <p:sp>
        <p:nvSpPr>
          <p:cNvPr id="5" name="Text 1"/>
          <p:cNvSpPr/>
          <p:nvPr/>
        </p:nvSpPr>
        <p:spPr>
          <a:xfrm>
            <a:off x="793790" y="4242316"/>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Collaborative Filtering</a:t>
            </a:r>
            <a:endParaRPr lang="en-US" sz="2200" dirty="0"/>
          </a:p>
        </p:txBody>
      </p:sp>
      <p:sp>
        <p:nvSpPr>
          <p:cNvPr id="6" name="Text 2"/>
          <p:cNvSpPr/>
          <p:nvPr/>
        </p:nvSpPr>
        <p:spPr>
          <a:xfrm>
            <a:off x="793790" y="5087064"/>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Recommends careers based on similar user profiles.</a:t>
            </a:r>
            <a:endParaRPr lang="en-US" sz="1750" dirty="0"/>
          </a:p>
        </p:txBody>
      </p:sp>
      <p:pic>
        <p:nvPicPr>
          <p:cNvPr id="7" name="Image 2" descr="preencoded.png"/>
          <p:cNvPicPr>
            <a:picLocks noChangeAspect="1"/>
          </p:cNvPicPr>
          <p:nvPr/>
        </p:nvPicPr>
        <p:blipFill>
          <a:blip r:embed="rId5"/>
          <a:stretch>
            <a:fillRect/>
          </a:stretch>
        </p:blipFill>
        <p:spPr>
          <a:xfrm>
            <a:off x="3425904" y="3448526"/>
            <a:ext cx="566976" cy="566976"/>
          </a:xfrm>
          <a:prstGeom prst="rect">
            <a:avLst/>
          </a:prstGeom>
        </p:spPr>
      </p:pic>
      <p:sp>
        <p:nvSpPr>
          <p:cNvPr id="8" name="Text 3"/>
          <p:cNvSpPr/>
          <p:nvPr/>
        </p:nvSpPr>
        <p:spPr>
          <a:xfrm>
            <a:off x="3425904" y="4242316"/>
            <a:ext cx="2292072" cy="708660"/>
          </a:xfrm>
          <a:prstGeom prst="rect">
            <a:avLst/>
          </a:prstGeom>
          <a:noFill/>
          <a:ln/>
        </p:spPr>
        <p:txBody>
          <a:bodyPr wrap="squar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Content-Based Filtering</a:t>
            </a:r>
            <a:endParaRPr lang="en-US" sz="2200" dirty="0"/>
          </a:p>
        </p:txBody>
      </p:sp>
      <p:sp>
        <p:nvSpPr>
          <p:cNvPr id="9" name="Text 4"/>
          <p:cNvSpPr/>
          <p:nvPr/>
        </p:nvSpPr>
        <p:spPr>
          <a:xfrm>
            <a:off x="3425904" y="5087064"/>
            <a:ext cx="2292072" cy="1451610"/>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Suggests careers aligned with user interests and skills using TF-IDF.</a:t>
            </a:r>
            <a:endParaRPr lang="en-US" sz="1750" dirty="0"/>
          </a:p>
        </p:txBody>
      </p:sp>
      <p:pic>
        <p:nvPicPr>
          <p:cNvPr id="10" name="Image 3" descr="preencoded.png"/>
          <p:cNvPicPr>
            <a:picLocks noChangeAspect="1"/>
          </p:cNvPicPr>
          <p:nvPr/>
        </p:nvPicPr>
        <p:blipFill>
          <a:blip r:embed="rId6"/>
          <a:stretch>
            <a:fillRect/>
          </a:stretch>
        </p:blipFill>
        <p:spPr>
          <a:xfrm>
            <a:off x="6058138" y="3448526"/>
            <a:ext cx="566976" cy="566976"/>
          </a:xfrm>
          <a:prstGeom prst="rect">
            <a:avLst/>
          </a:prstGeom>
        </p:spPr>
      </p:pic>
      <p:sp>
        <p:nvSpPr>
          <p:cNvPr id="11" name="Text 5"/>
          <p:cNvSpPr/>
          <p:nvPr/>
        </p:nvSpPr>
        <p:spPr>
          <a:xfrm>
            <a:off x="6058138" y="4242316"/>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Clustering (K-Means)</a:t>
            </a:r>
            <a:endParaRPr lang="en-US" sz="2200" dirty="0"/>
          </a:p>
        </p:txBody>
      </p:sp>
      <p:sp>
        <p:nvSpPr>
          <p:cNvPr id="12" name="Text 6"/>
          <p:cNvSpPr/>
          <p:nvPr/>
        </p:nvSpPr>
        <p:spPr>
          <a:xfrm>
            <a:off x="6058138" y="5087064"/>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Groups users with similar aspirations for networking.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3413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Text Redundancy Detector: Efficiency</a:t>
            </a:r>
            <a:endParaRPr lang="en-US" sz="4450" dirty="0"/>
          </a:p>
        </p:txBody>
      </p:sp>
      <p:sp>
        <p:nvSpPr>
          <p:cNvPr id="4" name="Shape 1"/>
          <p:cNvSpPr/>
          <p:nvPr/>
        </p:nvSpPr>
        <p:spPr>
          <a:xfrm>
            <a:off x="793790" y="3391853"/>
            <a:ext cx="3664863" cy="1669852"/>
          </a:xfrm>
          <a:prstGeom prst="roundRect">
            <a:avLst>
              <a:gd name="adj" fmla="val 2038"/>
            </a:avLst>
          </a:prstGeom>
          <a:solidFill>
            <a:srgbClr val="3E3E3E"/>
          </a:solidFill>
          <a:ln/>
        </p:spPr>
        <p:txBody>
          <a:bodyPr/>
          <a:lstStyle/>
          <a:p>
            <a:endParaRPr lang="en-IN"/>
          </a:p>
        </p:txBody>
      </p:sp>
      <p:sp>
        <p:nvSpPr>
          <p:cNvPr id="5" name="Text 2"/>
          <p:cNvSpPr/>
          <p:nvPr/>
        </p:nvSpPr>
        <p:spPr>
          <a:xfrm>
            <a:off x="1020604" y="3618667"/>
            <a:ext cx="286071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Content Optimization</a:t>
            </a:r>
            <a:endParaRPr lang="en-US" sz="2200" dirty="0"/>
          </a:p>
        </p:txBody>
      </p:sp>
      <p:sp>
        <p:nvSpPr>
          <p:cNvPr id="6" name="Text 3"/>
          <p:cNvSpPr/>
          <p:nvPr/>
        </p:nvSpPr>
        <p:spPr>
          <a:xfrm>
            <a:off x="1020604" y="410908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Reduces unnecessary content for clarity.</a:t>
            </a:r>
            <a:endParaRPr lang="en-US" sz="1750" dirty="0"/>
          </a:p>
        </p:txBody>
      </p:sp>
      <p:sp>
        <p:nvSpPr>
          <p:cNvPr id="7" name="Shape 4"/>
          <p:cNvSpPr/>
          <p:nvPr/>
        </p:nvSpPr>
        <p:spPr>
          <a:xfrm>
            <a:off x="4685467" y="3391853"/>
            <a:ext cx="3664863" cy="1669852"/>
          </a:xfrm>
          <a:prstGeom prst="roundRect">
            <a:avLst>
              <a:gd name="adj" fmla="val 2038"/>
            </a:avLst>
          </a:prstGeom>
          <a:solidFill>
            <a:srgbClr val="3E3E3E"/>
          </a:solidFill>
          <a:ln/>
        </p:spPr>
        <p:txBody>
          <a:bodyPr/>
          <a:lstStyle/>
          <a:p>
            <a:endParaRPr lang="en-IN"/>
          </a:p>
        </p:txBody>
      </p:sp>
      <p:sp>
        <p:nvSpPr>
          <p:cNvPr id="8" name="Text 5"/>
          <p:cNvSpPr/>
          <p:nvPr/>
        </p:nvSpPr>
        <p:spPr>
          <a:xfrm>
            <a:off x="4912281" y="36186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Plagiarism Detection</a:t>
            </a:r>
            <a:endParaRPr lang="en-US" sz="2200" dirty="0"/>
          </a:p>
        </p:txBody>
      </p:sp>
      <p:sp>
        <p:nvSpPr>
          <p:cNvPr id="9" name="Text 6"/>
          <p:cNvSpPr/>
          <p:nvPr/>
        </p:nvSpPr>
        <p:spPr>
          <a:xfrm>
            <a:off x="4912281" y="410908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Identifies duplicated content, ensuring originality.</a:t>
            </a:r>
            <a:endParaRPr lang="en-US" sz="1750" dirty="0"/>
          </a:p>
        </p:txBody>
      </p:sp>
      <p:sp>
        <p:nvSpPr>
          <p:cNvPr id="10" name="Shape 7"/>
          <p:cNvSpPr/>
          <p:nvPr/>
        </p:nvSpPr>
        <p:spPr>
          <a:xfrm>
            <a:off x="793790" y="5288518"/>
            <a:ext cx="7556421" cy="1306949"/>
          </a:xfrm>
          <a:prstGeom prst="roundRect">
            <a:avLst>
              <a:gd name="adj" fmla="val 2603"/>
            </a:avLst>
          </a:prstGeom>
          <a:solidFill>
            <a:srgbClr val="3E3E3E"/>
          </a:solidFill>
          <a:ln/>
        </p:spPr>
        <p:txBody>
          <a:bodyPr/>
          <a:lstStyle/>
          <a:p>
            <a:endParaRPr lang="en-IN"/>
          </a:p>
        </p:txBody>
      </p:sp>
      <p:sp>
        <p:nvSpPr>
          <p:cNvPr id="11" name="Text 8"/>
          <p:cNvSpPr/>
          <p:nvPr/>
        </p:nvSpPr>
        <p:spPr>
          <a:xfrm>
            <a:off x="1020604" y="5515332"/>
            <a:ext cx="3493413"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Data Storage Optimization</a:t>
            </a:r>
            <a:endParaRPr lang="en-US" sz="2200" dirty="0"/>
          </a:p>
        </p:txBody>
      </p:sp>
      <p:sp>
        <p:nvSpPr>
          <p:cNvPr id="12" name="Text 9"/>
          <p:cNvSpPr/>
          <p:nvPr/>
        </p:nvSpPr>
        <p:spPr>
          <a:xfrm>
            <a:off x="1020604" y="6005751"/>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Eliminates redundant data, reducing costs.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08409"/>
            <a:ext cx="7597854" cy="1380411"/>
          </a:xfrm>
          <a:prstGeom prst="rect">
            <a:avLst/>
          </a:prstGeom>
          <a:noFill/>
          <a:ln/>
        </p:spPr>
        <p:txBody>
          <a:bodyPr wrap="square" lIns="0" tIns="0" rIns="0" bIns="0" rtlCol="0" anchor="t"/>
          <a:lstStyle/>
          <a:p>
            <a:pPr marL="0" indent="0" algn="l">
              <a:lnSpc>
                <a:spcPts val="5400"/>
              </a:lnSpc>
              <a:buNone/>
            </a:pPr>
            <a:r>
              <a:rPr lang="en-US" sz="4300" dirty="0">
                <a:solidFill>
                  <a:srgbClr val="FEFEFE"/>
                </a:solidFill>
                <a:latin typeface="Instrument Sans Medium" pitchFamily="34" charset="0"/>
                <a:ea typeface="Instrument Sans Medium" pitchFamily="34" charset="-122"/>
                <a:cs typeface="Instrument Sans Medium" pitchFamily="34" charset="-120"/>
              </a:rPr>
              <a:t>Text Redundancy Detector: Algorithms</a:t>
            </a:r>
            <a:endParaRPr lang="en-US" sz="4300" dirty="0"/>
          </a:p>
        </p:txBody>
      </p:sp>
      <p:pic>
        <p:nvPicPr>
          <p:cNvPr id="4" name="Image 1" descr="preencoded.png"/>
          <p:cNvPicPr>
            <a:picLocks noChangeAspect="1"/>
          </p:cNvPicPr>
          <p:nvPr/>
        </p:nvPicPr>
        <p:blipFill>
          <a:blip r:embed="rId4"/>
          <a:stretch>
            <a:fillRect/>
          </a:stretch>
        </p:blipFill>
        <p:spPr>
          <a:xfrm>
            <a:off x="773073" y="2320052"/>
            <a:ext cx="1104424" cy="1325285"/>
          </a:xfrm>
          <a:prstGeom prst="rect">
            <a:avLst/>
          </a:prstGeom>
        </p:spPr>
      </p:pic>
      <p:sp>
        <p:nvSpPr>
          <p:cNvPr id="5" name="Text 1"/>
          <p:cNvSpPr/>
          <p:nvPr/>
        </p:nvSpPr>
        <p:spPr>
          <a:xfrm>
            <a:off x="2208728" y="2540913"/>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Shingling</a:t>
            </a:r>
            <a:endParaRPr lang="en-US" sz="2150" dirty="0"/>
          </a:p>
        </p:txBody>
      </p:sp>
      <p:sp>
        <p:nvSpPr>
          <p:cNvPr id="6" name="Text 2"/>
          <p:cNvSpPr/>
          <p:nvPr/>
        </p:nvSpPr>
        <p:spPr>
          <a:xfrm>
            <a:off x="2208728" y="3018473"/>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BFBFBF"/>
                </a:solidFill>
                <a:latin typeface="Open Sans" pitchFamily="34" charset="0"/>
                <a:ea typeface="Open Sans" pitchFamily="34" charset="-122"/>
                <a:cs typeface="Open Sans" pitchFamily="34" charset="-120"/>
              </a:rPr>
              <a:t>Breaks text into overlapping sequences.</a:t>
            </a:r>
            <a:endParaRPr lang="en-US" sz="1700" dirty="0"/>
          </a:p>
        </p:txBody>
      </p:sp>
      <p:pic>
        <p:nvPicPr>
          <p:cNvPr id="7" name="Image 2" descr="preencoded.png"/>
          <p:cNvPicPr>
            <a:picLocks noChangeAspect="1"/>
          </p:cNvPicPr>
          <p:nvPr/>
        </p:nvPicPr>
        <p:blipFill>
          <a:blip r:embed="rId5"/>
          <a:stretch>
            <a:fillRect/>
          </a:stretch>
        </p:blipFill>
        <p:spPr>
          <a:xfrm>
            <a:off x="773073" y="3645337"/>
            <a:ext cx="1104424" cy="1325285"/>
          </a:xfrm>
          <a:prstGeom prst="rect">
            <a:avLst/>
          </a:prstGeom>
        </p:spPr>
      </p:pic>
      <p:sp>
        <p:nvSpPr>
          <p:cNvPr id="8" name="Text 3"/>
          <p:cNvSpPr/>
          <p:nvPr/>
        </p:nvSpPr>
        <p:spPr>
          <a:xfrm>
            <a:off x="2208728" y="3866198"/>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MinHashing</a:t>
            </a:r>
            <a:endParaRPr lang="en-US" sz="2150" dirty="0"/>
          </a:p>
        </p:txBody>
      </p:sp>
      <p:sp>
        <p:nvSpPr>
          <p:cNvPr id="9" name="Text 4"/>
          <p:cNvSpPr/>
          <p:nvPr/>
        </p:nvSpPr>
        <p:spPr>
          <a:xfrm>
            <a:off x="2208728" y="4343757"/>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BFBFBF"/>
                </a:solidFill>
                <a:latin typeface="Open Sans" pitchFamily="34" charset="0"/>
                <a:ea typeface="Open Sans" pitchFamily="34" charset="-122"/>
                <a:cs typeface="Open Sans" pitchFamily="34" charset="-120"/>
              </a:rPr>
              <a:t>Creates compact signatures for documents.</a:t>
            </a:r>
            <a:endParaRPr lang="en-US" sz="1700" dirty="0"/>
          </a:p>
        </p:txBody>
      </p:sp>
      <p:pic>
        <p:nvPicPr>
          <p:cNvPr id="10" name="Image 3" descr="preencoded.png"/>
          <p:cNvPicPr>
            <a:picLocks noChangeAspect="1"/>
          </p:cNvPicPr>
          <p:nvPr/>
        </p:nvPicPr>
        <p:blipFill>
          <a:blip r:embed="rId6"/>
          <a:stretch>
            <a:fillRect/>
          </a:stretch>
        </p:blipFill>
        <p:spPr>
          <a:xfrm>
            <a:off x="773073" y="4970621"/>
            <a:ext cx="1104424" cy="1325285"/>
          </a:xfrm>
          <a:prstGeom prst="rect">
            <a:avLst/>
          </a:prstGeom>
        </p:spPr>
      </p:pic>
      <p:sp>
        <p:nvSpPr>
          <p:cNvPr id="11" name="Text 5"/>
          <p:cNvSpPr/>
          <p:nvPr/>
        </p:nvSpPr>
        <p:spPr>
          <a:xfrm>
            <a:off x="2208728" y="5191482"/>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LSH</a:t>
            </a:r>
            <a:endParaRPr lang="en-US" sz="2150" dirty="0"/>
          </a:p>
        </p:txBody>
      </p:sp>
      <p:sp>
        <p:nvSpPr>
          <p:cNvPr id="12" name="Text 6"/>
          <p:cNvSpPr/>
          <p:nvPr/>
        </p:nvSpPr>
        <p:spPr>
          <a:xfrm>
            <a:off x="2208728" y="5669042"/>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BFBFBF"/>
                </a:solidFill>
                <a:latin typeface="Open Sans" pitchFamily="34" charset="0"/>
                <a:ea typeface="Open Sans" pitchFamily="34" charset="-122"/>
                <a:cs typeface="Open Sans" pitchFamily="34" charset="-120"/>
              </a:rPr>
              <a:t>Groups similar documents for faster detection.</a:t>
            </a:r>
            <a:endParaRPr lang="en-US" sz="1700" dirty="0"/>
          </a:p>
        </p:txBody>
      </p:sp>
      <p:pic>
        <p:nvPicPr>
          <p:cNvPr id="13" name="Image 4" descr="preencoded.png"/>
          <p:cNvPicPr>
            <a:picLocks noChangeAspect="1"/>
          </p:cNvPicPr>
          <p:nvPr/>
        </p:nvPicPr>
        <p:blipFill>
          <a:blip r:embed="rId7"/>
          <a:stretch>
            <a:fillRect/>
          </a:stretch>
        </p:blipFill>
        <p:spPr>
          <a:xfrm>
            <a:off x="773073" y="6295906"/>
            <a:ext cx="1104424" cy="1325285"/>
          </a:xfrm>
          <a:prstGeom prst="rect">
            <a:avLst/>
          </a:prstGeom>
        </p:spPr>
      </p:pic>
      <p:sp>
        <p:nvSpPr>
          <p:cNvPr id="14" name="Text 7"/>
          <p:cNvSpPr/>
          <p:nvPr/>
        </p:nvSpPr>
        <p:spPr>
          <a:xfrm>
            <a:off x="2208728" y="6516767"/>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BFBFBF"/>
                </a:solidFill>
                <a:latin typeface="Instrument Sans Medium" pitchFamily="34" charset="0"/>
                <a:ea typeface="Instrument Sans Medium" pitchFamily="34" charset="-122"/>
                <a:cs typeface="Instrument Sans Medium" pitchFamily="34" charset="-120"/>
              </a:rPr>
              <a:t>Cosine Similarity</a:t>
            </a:r>
            <a:endParaRPr lang="en-US" sz="2150" dirty="0"/>
          </a:p>
        </p:txBody>
      </p:sp>
      <p:sp>
        <p:nvSpPr>
          <p:cNvPr id="15" name="Text 8"/>
          <p:cNvSpPr/>
          <p:nvPr/>
        </p:nvSpPr>
        <p:spPr>
          <a:xfrm>
            <a:off x="2208728" y="6994327"/>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BFBFBF"/>
                </a:solidFill>
                <a:latin typeface="Open Sans" pitchFamily="34" charset="0"/>
                <a:ea typeface="Open Sans" pitchFamily="34" charset="-122"/>
                <a:cs typeface="Open Sans" pitchFamily="34" charset="-120"/>
              </a:rPr>
              <a:t>Measures similarity between document vectors.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721412"/>
            <a:ext cx="10146625"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Implementation and Technology Stack</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Languages</a:t>
            </a:r>
            <a:endParaRPr lang="en-US" sz="2200" dirty="0"/>
          </a:p>
        </p:txBody>
      </p:sp>
      <p:sp>
        <p:nvSpPr>
          <p:cNvPr id="4" name="Text 2"/>
          <p:cNvSpPr/>
          <p:nvPr/>
        </p:nvSpPr>
        <p:spPr>
          <a:xfrm>
            <a:off x="793790" y="4578310"/>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Python (primary), JavaScript (for UI).</a:t>
            </a:r>
            <a:endParaRPr lang="en-US" sz="1750" dirty="0"/>
          </a:p>
        </p:txBody>
      </p:sp>
      <p:sp>
        <p:nvSpPr>
          <p:cNvPr id="5" name="Text 3"/>
          <p:cNvSpPr/>
          <p:nvPr/>
        </p:nvSpPr>
        <p:spPr>
          <a:xfrm>
            <a:off x="4200406"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ML Libraries</a:t>
            </a:r>
            <a:endParaRPr lang="en-US" sz="2200" dirty="0"/>
          </a:p>
        </p:txBody>
      </p:sp>
      <p:sp>
        <p:nvSpPr>
          <p:cNvPr id="6" name="Text 4"/>
          <p:cNvSpPr/>
          <p:nvPr/>
        </p:nvSpPr>
        <p:spPr>
          <a:xfrm>
            <a:off x="4200406" y="4578310"/>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TensorFlow, PyTorch, scikit-learn.</a:t>
            </a:r>
            <a:endParaRPr lang="en-US" sz="1750" dirty="0"/>
          </a:p>
        </p:txBody>
      </p:sp>
      <p:sp>
        <p:nvSpPr>
          <p:cNvPr id="7" name="Text 5"/>
          <p:cNvSpPr/>
          <p:nvPr/>
        </p:nvSpPr>
        <p:spPr>
          <a:xfrm>
            <a:off x="7607022"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NLP Libraries</a:t>
            </a:r>
            <a:endParaRPr lang="en-US" sz="2200" dirty="0"/>
          </a:p>
        </p:txBody>
      </p:sp>
      <p:sp>
        <p:nvSpPr>
          <p:cNvPr id="8" name="Text 6"/>
          <p:cNvSpPr/>
          <p:nvPr/>
        </p:nvSpPr>
        <p:spPr>
          <a:xfrm>
            <a:off x="7607022" y="4578310"/>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NLTK, SpaCy, Hugging Face Transformers.</a:t>
            </a:r>
            <a:endParaRPr lang="en-US" sz="1750" dirty="0"/>
          </a:p>
        </p:txBody>
      </p:sp>
      <p:sp>
        <p:nvSpPr>
          <p:cNvPr id="9" name="Text 7"/>
          <p:cNvSpPr/>
          <p:nvPr/>
        </p:nvSpPr>
        <p:spPr>
          <a:xfrm>
            <a:off x="11013638"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Database</a:t>
            </a:r>
            <a:endParaRPr lang="en-US" sz="2200" dirty="0"/>
          </a:p>
        </p:txBody>
      </p:sp>
      <p:sp>
        <p:nvSpPr>
          <p:cNvPr id="10" name="Text 8"/>
          <p:cNvSpPr/>
          <p:nvPr/>
        </p:nvSpPr>
        <p:spPr>
          <a:xfrm>
            <a:off x="11013638" y="4578310"/>
            <a:ext cx="2845594" cy="362903"/>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PostgreSQL, MongoDB.</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725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Project Results and Evaluation</a:t>
            </a:r>
            <a:endParaRPr lang="en-US" sz="4450" dirty="0"/>
          </a:p>
        </p:txBody>
      </p:sp>
      <p:sp>
        <p:nvSpPr>
          <p:cNvPr id="4" name="Shape 1"/>
          <p:cNvSpPr/>
          <p:nvPr/>
        </p:nvSpPr>
        <p:spPr>
          <a:xfrm>
            <a:off x="6535341" y="2624971"/>
            <a:ext cx="30480" cy="4737378"/>
          </a:xfrm>
          <a:prstGeom prst="roundRect">
            <a:avLst>
              <a:gd name="adj" fmla="val 111628"/>
            </a:avLst>
          </a:prstGeom>
          <a:solidFill>
            <a:srgbClr val="575757"/>
          </a:solidFill>
          <a:ln/>
        </p:spPr>
        <p:txBody>
          <a:bodyPr/>
          <a:lstStyle/>
          <a:p>
            <a:endParaRPr lang="en-IN"/>
          </a:p>
        </p:txBody>
      </p:sp>
      <p:sp>
        <p:nvSpPr>
          <p:cNvPr id="5" name="Shape 2"/>
          <p:cNvSpPr/>
          <p:nvPr/>
        </p:nvSpPr>
        <p:spPr>
          <a:xfrm>
            <a:off x="6760012" y="3120033"/>
            <a:ext cx="680442" cy="30480"/>
          </a:xfrm>
          <a:prstGeom prst="roundRect">
            <a:avLst>
              <a:gd name="adj" fmla="val 111628"/>
            </a:avLst>
          </a:prstGeom>
          <a:solidFill>
            <a:srgbClr val="575757"/>
          </a:solidFill>
          <a:ln/>
        </p:spPr>
        <p:txBody>
          <a:bodyPr/>
          <a:lstStyle/>
          <a:p>
            <a:endParaRPr lang="en-IN"/>
          </a:p>
        </p:txBody>
      </p:sp>
      <p:sp>
        <p:nvSpPr>
          <p:cNvPr id="6" name="Shape 3"/>
          <p:cNvSpPr/>
          <p:nvPr/>
        </p:nvSpPr>
        <p:spPr>
          <a:xfrm>
            <a:off x="6280190" y="2880122"/>
            <a:ext cx="510302" cy="510302"/>
          </a:xfrm>
          <a:prstGeom prst="roundRect">
            <a:avLst>
              <a:gd name="adj" fmla="val 6667"/>
            </a:avLst>
          </a:prstGeom>
          <a:solidFill>
            <a:srgbClr val="3E3E3E"/>
          </a:solidFill>
          <a:ln/>
        </p:spPr>
        <p:txBody>
          <a:bodyPr/>
          <a:lstStyle/>
          <a:p>
            <a:endParaRPr lang="en-IN"/>
          </a:p>
        </p:txBody>
      </p:sp>
      <p:sp>
        <p:nvSpPr>
          <p:cNvPr id="7" name="Text 4"/>
          <p:cNvSpPr/>
          <p:nvPr/>
        </p:nvSpPr>
        <p:spPr>
          <a:xfrm>
            <a:off x="6365260" y="292262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1</a:t>
            </a:r>
            <a:endParaRPr lang="en-US" sz="2650" dirty="0"/>
          </a:p>
        </p:txBody>
      </p:sp>
      <p:sp>
        <p:nvSpPr>
          <p:cNvPr id="8" name="Text 5"/>
          <p:cNvSpPr/>
          <p:nvPr/>
        </p:nvSpPr>
        <p:spPr>
          <a:xfrm>
            <a:off x="7669411" y="28517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AI Career Mentor</a:t>
            </a:r>
            <a:endParaRPr lang="en-US" sz="2200" dirty="0"/>
          </a:p>
        </p:txBody>
      </p:sp>
      <p:sp>
        <p:nvSpPr>
          <p:cNvPr id="9" name="Text 6"/>
          <p:cNvSpPr/>
          <p:nvPr/>
        </p:nvSpPr>
        <p:spPr>
          <a:xfrm>
            <a:off x="7669411" y="3342203"/>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User engagement, job placement rates, user satisfaction.</a:t>
            </a:r>
            <a:endParaRPr lang="en-US" sz="1750" dirty="0"/>
          </a:p>
        </p:txBody>
      </p:sp>
      <p:sp>
        <p:nvSpPr>
          <p:cNvPr id="10" name="Shape 7"/>
          <p:cNvSpPr/>
          <p:nvPr/>
        </p:nvSpPr>
        <p:spPr>
          <a:xfrm>
            <a:off x="6760012" y="4653796"/>
            <a:ext cx="680442" cy="30480"/>
          </a:xfrm>
          <a:prstGeom prst="roundRect">
            <a:avLst>
              <a:gd name="adj" fmla="val 111628"/>
            </a:avLst>
          </a:prstGeom>
          <a:solidFill>
            <a:srgbClr val="575757"/>
          </a:solidFill>
          <a:ln/>
        </p:spPr>
        <p:txBody>
          <a:bodyPr/>
          <a:lstStyle/>
          <a:p>
            <a:endParaRPr lang="en-IN"/>
          </a:p>
        </p:txBody>
      </p:sp>
      <p:sp>
        <p:nvSpPr>
          <p:cNvPr id="11" name="Shape 8"/>
          <p:cNvSpPr/>
          <p:nvPr/>
        </p:nvSpPr>
        <p:spPr>
          <a:xfrm>
            <a:off x="6280190" y="4413885"/>
            <a:ext cx="510302" cy="510302"/>
          </a:xfrm>
          <a:prstGeom prst="roundRect">
            <a:avLst>
              <a:gd name="adj" fmla="val 6667"/>
            </a:avLst>
          </a:prstGeom>
          <a:solidFill>
            <a:srgbClr val="3E3E3E"/>
          </a:solidFill>
          <a:ln/>
        </p:spPr>
        <p:txBody>
          <a:bodyPr/>
          <a:lstStyle/>
          <a:p>
            <a:endParaRPr lang="en-IN"/>
          </a:p>
        </p:txBody>
      </p:sp>
      <p:sp>
        <p:nvSpPr>
          <p:cNvPr id="12" name="Text 9"/>
          <p:cNvSpPr/>
          <p:nvPr/>
        </p:nvSpPr>
        <p:spPr>
          <a:xfrm>
            <a:off x="6365260" y="445639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2</a:t>
            </a:r>
            <a:endParaRPr lang="en-US" sz="2650" dirty="0"/>
          </a:p>
        </p:txBody>
      </p:sp>
      <p:sp>
        <p:nvSpPr>
          <p:cNvPr id="13" name="Text 10"/>
          <p:cNvSpPr/>
          <p:nvPr/>
        </p:nvSpPr>
        <p:spPr>
          <a:xfrm>
            <a:off x="7669411" y="4385548"/>
            <a:ext cx="3518297"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Text Redundancy Detector</a:t>
            </a:r>
            <a:endParaRPr lang="en-US" sz="2200" dirty="0"/>
          </a:p>
        </p:txBody>
      </p:sp>
      <p:sp>
        <p:nvSpPr>
          <p:cNvPr id="14" name="Text 11"/>
          <p:cNvSpPr/>
          <p:nvPr/>
        </p:nvSpPr>
        <p:spPr>
          <a:xfrm>
            <a:off x="7669411" y="4875967"/>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Redundancy reduction rate, plagiarism accuracy, processing speed.</a:t>
            </a:r>
            <a:endParaRPr lang="en-US" sz="1750" dirty="0"/>
          </a:p>
        </p:txBody>
      </p:sp>
      <p:sp>
        <p:nvSpPr>
          <p:cNvPr id="15" name="Shape 12"/>
          <p:cNvSpPr/>
          <p:nvPr/>
        </p:nvSpPr>
        <p:spPr>
          <a:xfrm>
            <a:off x="6760012" y="6550462"/>
            <a:ext cx="680442" cy="30480"/>
          </a:xfrm>
          <a:prstGeom prst="roundRect">
            <a:avLst>
              <a:gd name="adj" fmla="val 111628"/>
            </a:avLst>
          </a:prstGeom>
          <a:solidFill>
            <a:srgbClr val="575757"/>
          </a:solidFill>
          <a:ln/>
        </p:spPr>
        <p:txBody>
          <a:bodyPr/>
          <a:lstStyle/>
          <a:p>
            <a:endParaRPr lang="en-IN"/>
          </a:p>
        </p:txBody>
      </p:sp>
      <p:sp>
        <p:nvSpPr>
          <p:cNvPr id="16" name="Shape 13"/>
          <p:cNvSpPr/>
          <p:nvPr/>
        </p:nvSpPr>
        <p:spPr>
          <a:xfrm>
            <a:off x="6280190" y="6310551"/>
            <a:ext cx="510302" cy="510302"/>
          </a:xfrm>
          <a:prstGeom prst="roundRect">
            <a:avLst>
              <a:gd name="adj" fmla="val 6667"/>
            </a:avLst>
          </a:prstGeom>
          <a:solidFill>
            <a:srgbClr val="3E3E3E"/>
          </a:solidFill>
          <a:ln/>
        </p:spPr>
        <p:txBody>
          <a:bodyPr/>
          <a:lstStyle/>
          <a:p>
            <a:endParaRPr lang="en-IN"/>
          </a:p>
        </p:txBody>
      </p:sp>
      <p:sp>
        <p:nvSpPr>
          <p:cNvPr id="17" name="Text 14"/>
          <p:cNvSpPr/>
          <p:nvPr/>
        </p:nvSpPr>
        <p:spPr>
          <a:xfrm>
            <a:off x="6365260" y="635305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3</a:t>
            </a:r>
            <a:endParaRPr lang="en-US" sz="2650" dirty="0"/>
          </a:p>
        </p:txBody>
      </p:sp>
      <p:sp>
        <p:nvSpPr>
          <p:cNvPr id="18" name="Text 15"/>
          <p:cNvSpPr/>
          <p:nvPr/>
        </p:nvSpPr>
        <p:spPr>
          <a:xfrm>
            <a:off x="7669411" y="62822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A/B Testing</a:t>
            </a:r>
            <a:endParaRPr lang="en-US" sz="2200" dirty="0"/>
          </a:p>
        </p:txBody>
      </p:sp>
      <p:sp>
        <p:nvSpPr>
          <p:cNvPr id="19" name="Text 16"/>
          <p:cNvSpPr/>
          <p:nvPr/>
        </p:nvSpPr>
        <p:spPr>
          <a:xfrm>
            <a:off x="7669411" y="6772632"/>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Control groups measure AI interventions.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156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Future Directions and Potential Impact</a:t>
            </a:r>
            <a:endParaRPr lang="en-US" sz="4450" dirty="0"/>
          </a:p>
        </p:txBody>
      </p:sp>
      <p:sp>
        <p:nvSpPr>
          <p:cNvPr id="4" name="Shape 1"/>
          <p:cNvSpPr/>
          <p:nvPr/>
        </p:nvSpPr>
        <p:spPr>
          <a:xfrm>
            <a:off x="793790" y="3373398"/>
            <a:ext cx="170021" cy="853321"/>
          </a:xfrm>
          <a:prstGeom prst="roundRect">
            <a:avLst>
              <a:gd name="adj" fmla="val 20012"/>
            </a:avLst>
          </a:prstGeom>
          <a:solidFill>
            <a:srgbClr val="3E3E3E"/>
          </a:solidFill>
          <a:ln/>
        </p:spPr>
        <p:txBody>
          <a:bodyPr/>
          <a:lstStyle/>
          <a:p>
            <a:endParaRPr lang="en-IN"/>
          </a:p>
        </p:txBody>
      </p:sp>
      <p:sp>
        <p:nvSpPr>
          <p:cNvPr id="5" name="Text 2"/>
          <p:cNvSpPr/>
          <p:nvPr/>
        </p:nvSpPr>
        <p:spPr>
          <a:xfrm>
            <a:off x="1303973" y="3373398"/>
            <a:ext cx="2981920"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Expand Career Mentor</a:t>
            </a:r>
            <a:endParaRPr lang="en-US" sz="2200" dirty="0"/>
          </a:p>
        </p:txBody>
      </p:sp>
      <p:sp>
        <p:nvSpPr>
          <p:cNvPr id="6" name="Text 3"/>
          <p:cNvSpPr/>
          <p:nvPr/>
        </p:nvSpPr>
        <p:spPr>
          <a:xfrm>
            <a:off x="1303973" y="3863816"/>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Support diverse career paths and industries.</a:t>
            </a:r>
            <a:endParaRPr lang="en-US" sz="1750" dirty="0"/>
          </a:p>
        </p:txBody>
      </p:sp>
      <p:sp>
        <p:nvSpPr>
          <p:cNvPr id="7" name="Shape 4"/>
          <p:cNvSpPr/>
          <p:nvPr/>
        </p:nvSpPr>
        <p:spPr>
          <a:xfrm>
            <a:off x="1133951" y="4453533"/>
            <a:ext cx="170021" cy="853321"/>
          </a:xfrm>
          <a:prstGeom prst="roundRect">
            <a:avLst>
              <a:gd name="adj" fmla="val 20012"/>
            </a:avLst>
          </a:prstGeom>
          <a:solidFill>
            <a:srgbClr val="3E3E3E"/>
          </a:solidFill>
          <a:ln/>
        </p:spPr>
        <p:txBody>
          <a:bodyPr/>
          <a:lstStyle/>
          <a:p>
            <a:endParaRPr lang="en-IN"/>
          </a:p>
        </p:txBody>
      </p:sp>
      <p:sp>
        <p:nvSpPr>
          <p:cNvPr id="8" name="Text 5"/>
          <p:cNvSpPr/>
          <p:nvPr/>
        </p:nvSpPr>
        <p:spPr>
          <a:xfrm>
            <a:off x="1644134" y="4453533"/>
            <a:ext cx="4143732"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Integrate Redundancy Detector</a:t>
            </a:r>
            <a:endParaRPr lang="en-US" sz="2200" dirty="0"/>
          </a:p>
        </p:txBody>
      </p:sp>
      <p:sp>
        <p:nvSpPr>
          <p:cNvPr id="9" name="Text 6"/>
          <p:cNvSpPr/>
          <p:nvPr/>
        </p:nvSpPr>
        <p:spPr>
          <a:xfrm>
            <a:off x="1644134" y="4943951"/>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Into content management systems.</a:t>
            </a:r>
            <a:endParaRPr lang="en-US" sz="1750" dirty="0"/>
          </a:p>
        </p:txBody>
      </p:sp>
      <p:sp>
        <p:nvSpPr>
          <p:cNvPr id="10" name="Shape 7"/>
          <p:cNvSpPr/>
          <p:nvPr/>
        </p:nvSpPr>
        <p:spPr>
          <a:xfrm>
            <a:off x="1474232" y="5533668"/>
            <a:ext cx="170021" cy="853321"/>
          </a:xfrm>
          <a:prstGeom prst="roundRect">
            <a:avLst>
              <a:gd name="adj" fmla="val 20012"/>
            </a:avLst>
          </a:prstGeom>
          <a:solidFill>
            <a:srgbClr val="3E3E3E"/>
          </a:solidFill>
          <a:ln/>
        </p:spPr>
        <p:txBody>
          <a:bodyPr/>
          <a:lstStyle/>
          <a:p>
            <a:endParaRPr lang="en-IN"/>
          </a:p>
        </p:txBody>
      </p:sp>
      <p:sp>
        <p:nvSpPr>
          <p:cNvPr id="11" name="Text 8"/>
          <p:cNvSpPr/>
          <p:nvPr/>
        </p:nvSpPr>
        <p:spPr>
          <a:xfrm>
            <a:off x="1984415" y="55336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Develop Advanced AI</a:t>
            </a:r>
            <a:endParaRPr lang="en-US" sz="2200" dirty="0"/>
          </a:p>
        </p:txBody>
      </p:sp>
      <p:sp>
        <p:nvSpPr>
          <p:cNvPr id="12" name="Text 9"/>
          <p:cNvSpPr/>
          <p:nvPr/>
        </p:nvSpPr>
        <p:spPr>
          <a:xfrm>
            <a:off x="1984415" y="6024086"/>
            <a:ext cx="6365796" cy="362903"/>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For personalized learning and content.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333</Words>
  <Application>Microsoft Office PowerPoint</Application>
  <PresentationFormat>Custom</PresentationFormat>
  <Paragraphs>74</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Open Sans</vt:lpstr>
      <vt:lpstr>Instrument Sans Medium</vt:lpstr>
      <vt:lpstr>Open Sans Bold</vt:lpstr>
      <vt:lpstr>Arial</vt:lpstr>
      <vt:lpstr>Open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DEEPAK NARASARAM PANDIT CHITTYPOLU</cp:lastModifiedBy>
  <cp:revision>2</cp:revision>
  <dcterms:created xsi:type="dcterms:W3CDTF">2025-03-15T06:04:26Z</dcterms:created>
  <dcterms:modified xsi:type="dcterms:W3CDTF">2025-03-15T06:15:08Z</dcterms:modified>
</cp:coreProperties>
</file>